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8288000" cy="10287000"/>
  <p:notesSz cx="6858000" cy="9144000"/>
  <p:embeddedFontLs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Open Sans ExtraBold" panose="020B0606030504020204" pitchFamily="34" charset="0"/>
      <p:bold r:id="rId12"/>
      <p:italic r:id="rId13"/>
      <p:boldItalic r:id="rId14"/>
    </p:embeddedFont>
    <p:embeddedFont>
      <p:font typeface="Source Serif Pro" panose="02040603050405020204" pitchFamily="18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9" roundtripDataSignature="AMtx7mjs+m7lcradanemLiWFn2NbUm3Ds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77"/>
  </p:normalViewPr>
  <p:slideViewPr>
    <p:cSldViewPr snapToGrid="0">
      <p:cViewPr varScale="1">
        <p:scale>
          <a:sx n="67" d="100"/>
          <a:sy n="67" d="100"/>
        </p:scale>
        <p:origin x="1000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23" Type="http://schemas.openxmlformats.org/officeDocument/2006/relationships/tableStyles" Target="tableStyles.xml"/><Relationship Id="rId10" Type="http://schemas.openxmlformats.org/officeDocument/2006/relationships/font" Target="fonts/font3.fntdata"/><Relationship Id="rId19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8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0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0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11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2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12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2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hyperlink" Target="http://drive.google.com/file/d/1QzH8BIx07pQCoHyaSyW8SvnUjwUl5AHY/view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hyperlink" Target="http://drive.google.com/file/d/1uy3ub_roZUk5yoTKxUEdxHB8i0uNrb8O/view" TargetMode="Externa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hyperlink" Target="http://drive.google.com/file/d/1-rxkjcrDS0faOMeO8TF5NdYa2JKgvjgn/view" TargetMode="Externa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t="7865" b="7865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"/>
          <p:cNvSpPr txBox="1"/>
          <p:nvPr/>
        </p:nvSpPr>
        <p:spPr>
          <a:xfrm>
            <a:off x="707611" y="9397365"/>
            <a:ext cx="17114451" cy="662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 b="1" i="0" u="none" strike="noStrike" cap="none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Fin del Módulo.</a:t>
            </a:r>
            <a:endParaRPr/>
          </a:p>
        </p:txBody>
      </p:sp>
      <p:pic>
        <p:nvPicPr>
          <p:cNvPr id="94" name="Google Shape;94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9258300"/>
            <a:ext cx="18288000" cy="1025808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"/>
          <p:cNvSpPr txBox="1"/>
          <p:nvPr/>
        </p:nvSpPr>
        <p:spPr>
          <a:xfrm>
            <a:off x="137027" y="9294178"/>
            <a:ext cx="18013946" cy="1890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900" b="1" i="0" u="none" strike="noStrike" cap="none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Módulo 3: Recomendaciones Generales, Glosario y Anexos. </a:t>
            </a:r>
            <a:endParaRPr/>
          </a:p>
          <a:p>
            <a:pPr marL="0" marR="0" lvl="0" indent="0" algn="ctr" rtl="0">
              <a:lnSpc>
                <a:spcPct val="171428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900" b="1" i="0" u="none" strike="noStrike" cap="none">
              <a:solidFill>
                <a:srgbClr val="000000"/>
              </a:solidFill>
              <a:latin typeface="Source Serif Pro"/>
              <a:ea typeface="Source Serif Pro"/>
              <a:cs typeface="Source Serif Pro"/>
              <a:sym typeface="Source Serif Pro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92001EF3-CAA5-E54B-4FC4-492A1CEE91FF}"/>
              </a:ext>
            </a:extLst>
          </p:cNvPr>
          <p:cNvGrpSpPr/>
          <p:nvPr/>
        </p:nvGrpSpPr>
        <p:grpSpPr>
          <a:xfrm>
            <a:off x="-3009" y="2892"/>
            <a:ext cx="18291010" cy="1026566"/>
            <a:chOff x="-3009" y="2892"/>
            <a:chExt cx="18291010" cy="1026566"/>
          </a:xfrm>
        </p:grpSpPr>
        <p:pic>
          <p:nvPicPr>
            <p:cNvPr id="3" name="Google Shape;92;p1">
              <a:extLst>
                <a:ext uri="{FF2B5EF4-FFF2-40B4-BE49-F238E27FC236}">
                  <a16:creationId xmlns:a16="http://schemas.microsoft.com/office/drawing/2014/main" id="{2FB91AD4-9C55-9F6C-CF96-7A09F7448932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-3009" y="2892"/>
              <a:ext cx="18291010" cy="10265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</p:pic>
        <p:sp>
          <p:nvSpPr>
            <p:cNvPr id="4" name="Google Shape;97;p1">
              <a:extLst>
                <a:ext uri="{FF2B5EF4-FFF2-40B4-BE49-F238E27FC236}">
                  <a16:creationId xmlns:a16="http://schemas.microsoft.com/office/drawing/2014/main" id="{FF8F24DE-6F3F-12F7-D33C-2EA1DC3E2D5F}"/>
                </a:ext>
              </a:extLst>
            </p:cNvPr>
            <p:cNvSpPr txBox="1"/>
            <p:nvPr/>
          </p:nvSpPr>
          <p:spPr>
            <a:xfrm>
              <a:off x="585270" y="107668"/>
              <a:ext cx="17114451" cy="6629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900" b="1" i="0" u="none" strike="noStrike" cap="none" dirty="0" err="1">
                  <a:solidFill>
                    <a:srgbClr val="000000"/>
                  </a:solidFill>
                  <a:latin typeface="Source Serif Pro"/>
                  <a:ea typeface="Source Serif Pro"/>
                  <a:cs typeface="Source Serif Pro"/>
                  <a:sym typeface="Source Serif Pro"/>
                </a:rPr>
                <a:t>Curso</a:t>
              </a:r>
              <a:r>
                <a:rPr lang="en-US" sz="3900" b="1" i="0" u="none" strike="noStrike" cap="none" dirty="0">
                  <a:solidFill>
                    <a:srgbClr val="000000"/>
                  </a:solidFill>
                  <a:latin typeface="Source Serif Pro"/>
                  <a:ea typeface="Source Serif Pro"/>
                  <a:cs typeface="Source Serif Pro"/>
                  <a:sym typeface="Source Serif Pro"/>
                </a:rPr>
                <a:t> NFPA70E- </a:t>
              </a:r>
              <a:r>
                <a:rPr lang="en-US" sz="3900" b="1" i="0" u="none" strike="noStrike" cap="none" dirty="0" err="1">
                  <a:solidFill>
                    <a:srgbClr val="000000"/>
                  </a:solidFill>
                  <a:latin typeface="Source Serif Pro"/>
                  <a:ea typeface="Source Serif Pro"/>
                  <a:cs typeface="Source Serif Pro"/>
                  <a:sym typeface="Source Serif Pro"/>
                </a:rPr>
                <a:t>Prevención</a:t>
              </a:r>
              <a:r>
                <a:rPr lang="en-US" sz="3900" b="1" i="0" u="none" strike="noStrike" cap="none" dirty="0">
                  <a:solidFill>
                    <a:srgbClr val="000000"/>
                  </a:solidFill>
                  <a:latin typeface="Source Serif Pro"/>
                  <a:ea typeface="Source Serif Pro"/>
                  <a:cs typeface="Source Serif Pro"/>
                  <a:sym typeface="Source Serif Pro"/>
                </a:rPr>
                <a:t> de </a:t>
              </a:r>
              <a:r>
                <a:rPr lang="en-US" sz="3900" b="1" i="0" u="none" strike="noStrike" cap="none" dirty="0" err="1">
                  <a:solidFill>
                    <a:srgbClr val="000000"/>
                  </a:solidFill>
                  <a:latin typeface="Source Serif Pro"/>
                  <a:ea typeface="Source Serif Pro"/>
                  <a:cs typeface="Source Serif Pro"/>
                  <a:sym typeface="Source Serif Pro"/>
                </a:rPr>
                <a:t>Riesgos</a:t>
              </a:r>
              <a:r>
                <a:rPr lang="en-US" sz="3900" b="1" i="0" u="none" strike="noStrike" cap="none" dirty="0">
                  <a:solidFill>
                    <a:srgbClr val="000000"/>
                  </a:solidFill>
                  <a:latin typeface="Source Serif Pro"/>
                  <a:ea typeface="Source Serif Pro"/>
                  <a:cs typeface="Source Serif Pro"/>
                  <a:sym typeface="Source Serif Pro"/>
                </a:rPr>
                <a:t> </a:t>
              </a:r>
              <a:r>
                <a:rPr lang="en-US" sz="3900" b="1" i="0" u="none" strike="noStrike" cap="none" dirty="0" err="1">
                  <a:solidFill>
                    <a:srgbClr val="000000"/>
                  </a:solidFill>
                  <a:latin typeface="Source Serif Pro"/>
                  <a:ea typeface="Source Serif Pro"/>
                  <a:cs typeface="Source Serif Pro"/>
                  <a:sym typeface="Source Serif Pro"/>
                </a:rPr>
                <a:t>Eléctricos</a:t>
              </a:r>
              <a:r>
                <a:rPr lang="en-US" sz="3900" b="1" i="0" u="none" strike="noStrike" cap="none" dirty="0">
                  <a:solidFill>
                    <a:srgbClr val="000000"/>
                  </a:solidFill>
                  <a:latin typeface="Source Serif Pro"/>
                  <a:ea typeface="Source Serif Pro"/>
                  <a:cs typeface="Source Serif Pro"/>
                  <a:sym typeface="Source Serif Pro"/>
                </a:rPr>
                <a:t>.</a:t>
              </a:r>
              <a:endParaRPr dirty="0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9766935"/>
            <a:ext cx="18288000" cy="5200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061715" y="1514855"/>
            <a:ext cx="3270824" cy="825208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"/>
          <p:cNvSpPr txBox="1"/>
          <p:nvPr/>
        </p:nvSpPr>
        <p:spPr>
          <a:xfrm>
            <a:off x="2209109" y="1994535"/>
            <a:ext cx="15264300" cy="1231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647700" marR="0" lvl="1" indent="-3238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•"/>
            </a:pP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Si se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está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operando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una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máquina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(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por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ejemplo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,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una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retroexcavadora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) u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otro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vehículo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que tome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contacto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con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una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línea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eléctrica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energizada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, es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necesario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quedarse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adentro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y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advierta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a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los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demás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que se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alejen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.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Recuerde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que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cualquiera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que toque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su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vehículo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energizado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se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puede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convertir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en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parte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del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trayecto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a tierra.</a:t>
            </a:r>
            <a:endParaRPr dirty="0"/>
          </a:p>
          <a:p>
            <a:pPr marL="647700" marR="0" lvl="1" indent="-3238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•"/>
            </a:pP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Cuando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se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realicen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trabajos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en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una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edificación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que se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encuentre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en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etapa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de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terminaciones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, es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decir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, que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cuente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con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canalización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y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circuitos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energizados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, no se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deben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sobrecargar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los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circuitos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.</a:t>
            </a:r>
            <a:endParaRPr dirty="0"/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 dirty="0">
              <a:solidFill>
                <a:srgbClr val="000000"/>
              </a:solidFill>
              <a:latin typeface="Source Serif Pro"/>
              <a:ea typeface="Source Serif Pro"/>
              <a:cs typeface="Source Serif Pro"/>
              <a:sym typeface="Source Serif Pro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Siempre</a:t>
            </a:r>
            <a:r>
              <a:rPr lang="en-US" sz="3000" b="1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se </a:t>
            </a:r>
            <a:r>
              <a:rPr lang="en-US" sz="3000" b="1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debe</a:t>
            </a:r>
            <a:r>
              <a:rPr lang="en-US" sz="3000" b="1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</a:t>
            </a:r>
            <a:r>
              <a:rPr lang="en-US" sz="3000" b="1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tener</a:t>
            </a:r>
            <a:r>
              <a:rPr lang="en-US" sz="3000" b="1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</a:t>
            </a:r>
            <a:r>
              <a:rPr lang="en-US" sz="3000" b="1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presente</a:t>
            </a:r>
            <a:r>
              <a:rPr lang="en-US" sz="3000" b="1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:</a:t>
            </a:r>
            <a:endParaRPr dirty="0"/>
          </a:p>
          <a:p>
            <a:pPr marL="647700" marR="0" lvl="1" indent="-3238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•"/>
            </a:pP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Conocer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los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principios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básicos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de la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electricidad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.</a:t>
            </a:r>
            <a:endParaRPr dirty="0"/>
          </a:p>
          <a:p>
            <a:pPr marL="647700" marR="0" lvl="1" indent="-3238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•"/>
            </a:pP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Conocer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el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circuito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eléctrico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y las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herramientas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a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utilizar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.</a:t>
            </a:r>
            <a:endParaRPr dirty="0"/>
          </a:p>
          <a:p>
            <a:pPr marL="647700" marR="0" lvl="1" indent="-3238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•"/>
            </a:pP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Mantener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al día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los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planos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de la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instalación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eléctrica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e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incorporar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toda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modificación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realizada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en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terreno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.</a:t>
            </a:r>
            <a:endParaRPr dirty="0"/>
          </a:p>
          <a:p>
            <a:pPr marL="647700" marR="0" lvl="1" indent="-323850" algn="just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•"/>
            </a:pP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Entre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otras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recomendaciones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.</a:t>
            </a:r>
            <a:endParaRPr dirty="0"/>
          </a:p>
          <a:p>
            <a:pPr marL="0" marR="0" lvl="0" indent="0" algn="just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 dirty="0">
              <a:solidFill>
                <a:srgbClr val="000000"/>
              </a:solidFill>
              <a:latin typeface="Source Serif Pro"/>
              <a:ea typeface="Source Serif Pro"/>
              <a:cs typeface="Source Serif Pro"/>
              <a:sym typeface="Source Serif Pro"/>
            </a:endParaRPr>
          </a:p>
          <a:p>
            <a:pPr marL="0" marR="0" lvl="0" indent="0" algn="just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 dirty="0">
              <a:solidFill>
                <a:srgbClr val="000000"/>
              </a:solidFill>
              <a:latin typeface="Source Serif Pro"/>
              <a:ea typeface="Source Serif Pro"/>
              <a:cs typeface="Source Serif Pro"/>
              <a:sym typeface="Source Serif Pro"/>
            </a:endParaRPr>
          </a:p>
          <a:p>
            <a:pPr marL="0" marR="0" lvl="0" indent="0" algn="just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 dirty="0">
              <a:solidFill>
                <a:srgbClr val="000000"/>
              </a:solidFill>
              <a:latin typeface="Source Serif Pro"/>
              <a:ea typeface="Source Serif Pro"/>
              <a:cs typeface="Source Serif Pro"/>
              <a:sym typeface="Source Serif Pro"/>
            </a:endParaRPr>
          </a:p>
          <a:p>
            <a:pPr marL="0" marR="0" lvl="0" indent="0" algn="just" rtl="0">
              <a:lnSpc>
                <a:spcPct val="121333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 dirty="0">
              <a:solidFill>
                <a:srgbClr val="000000"/>
              </a:solidFill>
              <a:latin typeface="Source Serif Pro"/>
              <a:ea typeface="Source Serif Pro"/>
              <a:cs typeface="Source Serif Pro"/>
              <a:sym typeface="Source Serif Pro"/>
            </a:endParaRPr>
          </a:p>
          <a:p>
            <a:pPr marL="0" marR="0" lvl="0" indent="0" algn="just" rtl="0">
              <a:lnSpc>
                <a:spcPct val="121333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 dirty="0">
              <a:solidFill>
                <a:srgbClr val="000000"/>
              </a:solidFill>
              <a:latin typeface="Source Serif Pro"/>
              <a:ea typeface="Source Serif Pro"/>
              <a:cs typeface="Source Serif Pro"/>
              <a:sym typeface="Source Serif Pro"/>
            </a:endParaRPr>
          </a:p>
          <a:p>
            <a:pPr marL="0" marR="0" lvl="0" indent="0" algn="just" rtl="0">
              <a:lnSpc>
                <a:spcPct val="13476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 dirty="0">
              <a:solidFill>
                <a:srgbClr val="000000"/>
              </a:solidFill>
              <a:latin typeface="Source Serif Pro"/>
              <a:ea typeface="Source Serif Pro"/>
              <a:cs typeface="Source Serif Pro"/>
              <a:sym typeface="Source Serif Pro"/>
            </a:endParaRPr>
          </a:p>
          <a:p>
            <a:pPr marL="0" marR="0" lvl="0" indent="0" algn="just" rtl="0">
              <a:lnSpc>
                <a:spcPct val="13476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 dirty="0">
              <a:solidFill>
                <a:srgbClr val="000000"/>
              </a:solidFill>
              <a:latin typeface="Source Serif Pro"/>
              <a:ea typeface="Source Serif Pro"/>
              <a:cs typeface="Source Serif Pro"/>
              <a:sym typeface="Source Serif Pro"/>
            </a:endParaRPr>
          </a:p>
          <a:p>
            <a:pPr marL="0" marR="0" lvl="0" indent="0" algn="just" rtl="0">
              <a:lnSpc>
                <a:spcPct val="13476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 dirty="0">
              <a:solidFill>
                <a:srgbClr val="000000"/>
              </a:solidFill>
              <a:latin typeface="Source Serif Pro"/>
              <a:ea typeface="Source Serif Pro"/>
              <a:cs typeface="Source Serif Pro"/>
              <a:sym typeface="Source Serif Pro"/>
            </a:endParaRPr>
          </a:p>
        </p:txBody>
      </p:sp>
      <p:sp>
        <p:nvSpPr>
          <p:cNvPr id="114" name="Google Shape;114;p2"/>
          <p:cNvSpPr txBox="1"/>
          <p:nvPr/>
        </p:nvSpPr>
        <p:spPr>
          <a:xfrm>
            <a:off x="5817002" y="1162685"/>
            <a:ext cx="94929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99" b="0" i="0" u="none" strike="noStrike" cap="none">
                <a:solidFill>
                  <a:srgbClr val="000000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1.</a:t>
            </a:r>
            <a:r>
              <a:rPr lang="en-US" sz="3999">
                <a:latin typeface="Open Sans ExtraBold"/>
                <a:ea typeface="Open Sans ExtraBold"/>
                <a:cs typeface="Open Sans ExtraBold"/>
                <a:sym typeface="Open Sans ExtraBold"/>
              </a:rPr>
              <a:t>1</a:t>
            </a:r>
            <a:r>
              <a:rPr lang="en-US" sz="3999" b="0" i="0" u="none" strike="noStrike" cap="none">
                <a:solidFill>
                  <a:srgbClr val="000000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 Recomendaciones  Generales</a:t>
            </a:r>
            <a:endParaRPr/>
          </a:p>
        </p:txBody>
      </p:sp>
      <p:pic>
        <p:nvPicPr>
          <p:cNvPr id="115" name="Google Shape;115;p2" title="1.2 RECOMENDACIONES GENERALES NFPA.mp3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7016200" y="1384925"/>
            <a:ext cx="457200" cy="4572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rupo 1">
            <a:extLst>
              <a:ext uri="{FF2B5EF4-FFF2-40B4-BE49-F238E27FC236}">
                <a16:creationId xmlns:a16="http://schemas.microsoft.com/office/drawing/2014/main" id="{E5011EDB-7958-E3DC-1585-91B6A72582E3}"/>
              </a:ext>
            </a:extLst>
          </p:cNvPr>
          <p:cNvGrpSpPr/>
          <p:nvPr/>
        </p:nvGrpSpPr>
        <p:grpSpPr>
          <a:xfrm>
            <a:off x="-3009" y="2892"/>
            <a:ext cx="18291010" cy="1026566"/>
            <a:chOff x="-3009" y="2892"/>
            <a:chExt cx="18291010" cy="1026566"/>
          </a:xfrm>
        </p:grpSpPr>
        <p:pic>
          <p:nvPicPr>
            <p:cNvPr id="3" name="Google Shape;92;p1">
              <a:extLst>
                <a:ext uri="{FF2B5EF4-FFF2-40B4-BE49-F238E27FC236}">
                  <a16:creationId xmlns:a16="http://schemas.microsoft.com/office/drawing/2014/main" id="{0879C78B-15AF-37EB-E0A8-1155C1C64AEF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-3009" y="2892"/>
              <a:ext cx="18291010" cy="10265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</p:pic>
        <p:sp>
          <p:nvSpPr>
            <p:cNvPr id="4" name="Google Shape;97;p1">
              <a:extLst>
                <a:ext uri="{FF2B5EF4-FFF2-40B4-BE49-F238E27FC236}">
                  <a16:creationId xmlns:a16="http://schemas.microsoft.com/office/drawing/2014/main" id="{F96BC37E-3464-894E-1101-8E00768CE2D9}"/>
                </a:ext>
              </a:extLst>
            </p:cNvPr>
            <p:cNvSpPr txBox="1"/>
            <p:nvPr/>
          </p:nvSpPr>
          <p:spPr>
            <a:xfrm>
              <a:off x="585270" y="107668"/>
              <a:ext cx="17114451" cy="6629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900" b="1" i="0" u="none" strike="noStrike" cap="none" dirty="0" err="1">
                  <a:solidFill>
                    <a:srgbClr val="000000"/>
                  </a:solidFill>
                  <a:latin typeface="Source Serif Pro"/>
                  <a:ea typeface="Source Serif Pro"/>
                  <a:cs typeface="Source Serif Pro"/>
                  <a:sym typeface="Source Serif Pro"/>
                </a:rPr>
                <a:t>Curso</a:t>
              </a:r>
              <a:r>
                <a:rPr lang="en-US" sz="3900" b="1" i="0" u="none" strike="noStrike" cap="none" dirty="0">
                  <a:solidFill>
                    <a:srgbClr val="000000"/>
                  </a:solidFill>
                  <a:latin typeface="Source Serif Pro"/>
                  <a:ea typeface="Source Serif Pro"/>
                  <a:cs typeface="Source Serif Pro"/>
                  <a:sym typeface="Source Serif Pro"/>
                </a:rPr>
                <a:t> NFPA70E- </a:t>
              </a:r>
              <a:r>
                <a:rPr lang="en-US" sz="3900" b="1" i="0" u="none" strike="noStrike" cap="none" dirty="0" err="1">
                  <a:solidFill>
                    <a:srgbClr val="000000"/>
                  </a:solidFill>
                  <a:latin typeface="Source Serif Pro"/>
                  <a:ea typeface="Source Serif Pro"/>
                  <a:cs typeface="Source Serif Pro"/>
                  <a:sym typeface="Source Serif Pro"/>
                </a:rPr>
                <a:t>Prevención</a:t>
              </a:r>
              <a:r>
                <a:rPr lang="en-US" sz="3900" b="1" i="0" u="none" strike="noStrike" cap="none" dirty="0">
                  <a:solidFill>
                    <a:srgbClr val="000000"/>
                  </a:solidFill>
                  <a:latin typeface="Source Serif Pro"/>
                  <a:ea typeface="Source Serif Pro"/>
                  <a:cs typeface="Source Serif Pro"/>
                  <a:sym typeface="Source Serif Pro"/>
                </a:rPr>
                <a:t> de </a:t>
              </a:r>
              <a:r>
                <a:rPr lang="en-US" sz="3900" b="1" i="0" u="none" strike="noStrike" cap="none" dirty="0" err="1">
                  <a:solidFill>
                    <a:srgbClr val="000000"/>
                  </a:solidFill>
                  <a:latin typeface="Source Serif Pro"/>
                  <a:ea typeface="Source Serif Pro"/>
                  <a:cs typeface="Source Serif Pro"/>
                  <a:sym typeface="Source Serif Pro"/>
                </a:rPr>
                <a:t>Riesgos</a:t>
              </a:r>
              <a:r>
                <a:rPr lang="en-US" sz="3900" b="1" i="0" u="none" strike="noStrike" cap="none" dirty="0">
                  <a:solidFill>
                    <a:srgbClr val="000000"/>
                  </a:solidFill>
                  <a:latin typeface="Source Serif Pro"/>
                  <a:ea typeface="Source Serif Pro"/>
                  <a:cs typeface="Source Serif Pro"/>
                  <a:sym typeface="Source Serif Pro"/>
                </a:rPr>
                <a:t> </a:t>
              </a:r>
              <a:r>
                <a:rPr lang="en-US" sz="3900" b="1" i="0" u="none" strike="noStrike" cap="none" dirty="0" err="1">
                  <a:solidFill>
                    <a:srgbClr val="000000"/>
                  </a:solidFill>
                  <a:latin typeface="Source Serif Pro"/>
                  <a:ea typeface="Source Serif Pro"/>
                  <a:cs typeface="Source Serif Pro"/>
                  <a:sym typeface="Source Serif Pro"/>
                </a:rPr>
                <a:t>Eléctricos</a:t>
              </a:r>
              <a:r>
                <a:rPr lang="en-US" sz="3900" b="1" i="0" u="none" strike="noStrike" cap="none" dirty="0">
                  <a:solidFill>
                    <a:srgbClr val="000000"/>
                  </a:solidFill>
                  <a:latin typeface="Source Serif Pro"/>
                  <a:ea typeface="Source Serif Pro"/>
                  <a:cs typeface="Source Serif Pro"/>
                  <a:sym typeface="Source Serif Pro"/>
                </a:rPr>
                <a:t>.</a:t>
              </a:r>
              <a:endParaRPr dirty="0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105491" y="1770109"/>
            <a:ext cx="3088774" cy="7996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57391" y="3528843"/>
            <a:ext cx="5894458" cy="5879722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3"/>
          <p:cNvSpPr txBox="1"/>
          <p:nvPr/>
        </p:nvSpPr>
        <p:spPr>
          <a:xfrm>
            <a:off x="633988" y="2213610"/>
            <a:ext cx="14720700" cy="295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796308" marR="0" lvl="1" indent="-398153" algn="just" rtl="0">
              <a:lnSpc>
                <a:spcPct val="13999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88"/>
              <a:buFont typeface="Arial"/>
              <a:buChar char="•"/>
            </a:pPr>
            <a:r>
              <a:rPr lang="en-US" sz="3688" b="0" i="0" u="none" strike="noStrike" cap="none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Puedes revisar el contenido completo y en detalle del "Glosario" del curso , en tu manual del "Módulo 3".</a:t>
            </a:r>
            <a:endParaRPr/>
          </a:p>
          <a:p>
            <a:pPr marL="0" marR="0" lvl="0" indent="0" algn="just" rtl="0">
              <a:lnSpc>
                <a:spcPct val="13999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88" b="0" i="0" u="none" strike="noStrike" cap="none">
              <a:solidFill>
                <a:srgbClr val="000000"/>
              </a:solidFill>
              <a:latin typeface="Source Serif Pro"/>
              <a:ea typeface="Source Serif Pro"/>
              <a:cs typeface="Source Serif Pro"/>
              <a:sym typeface="Source Serif Pro"/>
            </a:endParaRPr>
          </a:p>
          <a:p>
            <a:pPr marL="0" marR="0" lvl="0" indent="0" algn="just" rtl="0">
              <a:lnSpc>
                <a:spcPct val="13999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88" b="0" i="0" u="none" strike="noStrike" cap="none">
              <a:solidFill>
                <a:srgbClr val="000000"/>
              </a:solidFill>
              <a:latin typeface="Source Serif Pro"/>
              <a:ea typeface="Source Serif Pro"/>
              <a:cs typeface="Source Serif Pro"/>
              <a:sym typeface="Source Serif Pro"/>
            </a:endParaRPr>
          </a:p>
        </p:txBody>
      </p:sp>
      <p:sp>
        <p:nvSpPr>
          <p:cNvPr id="133" name="Google Shape;133;p3"/>
          <p:cNvSpPr txBox="1"/>
          <p:nvPr/>
        </p:nvSpPr>
        <p:spPr>
          <a:xfrm>
            <a:off x="7175977" y="1162685"/>
            <a:ext cx="3052614" cy="679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99" b="0" i="0" u="none" strike="noStrike" cap="none">
                <a:solidFill>
                  <a:srgbClr val="000000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1.2 Glosario</a:t>
            </a:r>
            <a:endParaRPr/>
          </a:p>
        </p:txBody>
      </p:sp>
      <p:pic>
        <p:nvPicPr>
          <p:cNvPr id="134" name="Google Shape;134;p3" title="1.2 GLOSARIO.mp3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2400" y="4929802"/>
            <a:ext cx="343063" cy="34306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rupo 1">
            <a:extLst>
              <a:ext uri="{FF2B5EF4-FFF2-40B4-BE49-F238E27FC236}">
                <a16:creationId xmlns:a16="http://schemas.microsoft.com/office/drawing/2014/main" id="{7F43AF1F-594C-D157-D62A-CA6CED749C94}"/>
              </a:ext>
            </a:extLst>
          </p:cNvPr>
          <p:cNvGrpSpPr/>
          <p:nvPr/>
        </p:nvGrpSpPr>
        <p:grpSpPr>
          <a:xfrm>
            <a:off x="-3009" y="2892"/>
            <a:ext cx="18291010" cy="1026566"/>
            <a:chOff x="-3009" y="2892"/>
            <a:chExt cx="18291010" cy="1026566"/>
          </a:xfrm>
        </p:grpSpPr>
        <p:pic>
          <p:nvPicPr>
            <p:cNvPr id="3" name="Google Shape;92;p1">
              <a:extLst>
                <a:ext uri="{FF2B5EF4-FFF2-40B4-BE49-F238E27FC236}">
                  <a16:creationId xmlns:a16="http://schemas.microsoft.com/office/drawing/2014/main" id="{B0DB44FF-71B8-713D-6DAC-FAE75DEE1151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-3009" y="2892"/>
              <a:ext cx="18291010" cy="10265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</p:pic>
        <p:sp>
          <p:nvSpPr>
            <p:cNvPr id="4" name="Google Shape;97;p1">
              <a:extLst>
                <a:ext uri="{FF2B5EF4-FFF2-40B4-BE49-F238E27FC236}">
                  <a16:creationId xmlns:a16="http://schemas.microsoft.com/office/drawing/2014/main" id="{14C961A4-2809-9134-3A4F-6081F52639E3}"/>
                </a:ext>
              </a:extLst>
            </p:cNvPr>
            <p:cNvSpPr txBox="1"/>
            <p:nvPr/>
          </p:nvSpPr>
          <p:spPr>
            <a:xfrm>
              <a:off x="585270" y="107668"/>
              <a:ext cx="17114451" cy="6629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900" b="1" i="0" u="none" strike="noStrike" cap="none" dirty="0" err="1">
                  <a:solidFill>
                    <a:srgbClr val="000000"/>
                  </a:solidFill>
                  <a:latin typeface="Source Serif Pro"/>
                  <a:ea typeface="Source Serif Pro"/>
                  <a:cs typeface="Source Serif Pro"/>
                  <a:sym typeface="Source Serif Pro"/>
                </a:rPr>
                <a:t>Curso</a:t>
              </a:r>
              <a:r>
                <a:rPr lang="en-US" sz="3900" b="1" i="0" u="none" strike="noStrike" cap="none" dirty="0">
                  <a:solidFill>
                    <a:srgbClr val="000000"/>
                  </a:solidFill>
                  <a:latin typeface="Source Serif Pro"/>
                  <a:ea typeface="Source Serif Pro"/>
                  <a:cs typeface="Source Serif Pro"/>
                  <a:sym typeface="Source Serif Pro"/>
                </a:rPr>
                <a:t> NFPA70E- </a:t>
              </a:r>
              <a:r>
                <a:rPr lang="en-US" sz="3900" b="1" i="0" u="none" strike="noStrike" cap="none" dirty="0" err="1">
                  <a:solidFill>
                    <a:srgbClr val="000000"/>
                  </a:solidFill>
                  <a:latin typeface="Source Serif Pro"/>
                  <a:ea typeface="Source Serif Pro"/>
                  <a:cs typeface="Source Serif Pro"/>
                  <a:sym typeface="Source Serif Pro"/>
                </a:rPr>
                <a:t>Prevención</a:t>
              </a:r>
              <a:r>
                <a:rPr lang="en-US" sz="3900" b="1" i="0" u="none" strike="noStrike" cap="none" dirty="0">
                  <a:solidFill>
                    <a:srgbClr val="000000"/>
                  </a:solidFill>
                  <a:latin typeface="Source Serif Pro"/>
                  <a:ea typeface="Source Serif Pro"/>
                  <a:cs typeface="Source Serif Pro"/>
                  <a:sym typeface="Source Serif Pro"/>
                </a:rPr>
                <a:t> de </a:t>
              </a:r>
              <a:r>
                <a:rPr lang="en-US" sz="3900" b="1" i="0" u="none" strike="noStrike" cap="none" dirty="0" err="1">
                  <a:solidFill>
                    <a:srgbClr val="000000"/>
                  </a:solidFill>
                  <a:latin typeface="Source Serif Pro"/>
                  <a:ea typeface="Source Serif Pro"/>
                  <a:cs typeface="Source Serif Pro"/>
                  <a:sym typeface="Source Serif Pro"/>
                </a:rPr>
                <a:t>Riesgos</a:t>
              </a:r>
              <a:r>
                <a:rPr lang="en-US" sz="3900" b="1" i="0" u="none" strike="noStrike" cap="none" dirty="0">
                  <a:solidFill>
                    <a:srgbClr val="000000"/>
                  </a:solidFill>
                  <a:latin typeface="Source Serif Pro"/>
                  <a:ea typeface="Source Serif Pro"/>
                  <a:cs typeface="Source Serif Pro"/>
                  <a:sym typeface="Source Serif Pro"/>
                </a:rPr>
                <a:t> </a:t>
              </a:r>
              <a:r>
                <a:rPr lang="en-US" sz="3900" b="1" i="0" u="none" strike="noStrike" cap="none" dirty="0" err="1">
                  <a:solidFill>
                    <a:srgbClr val="000000"/>
                  </a:solidFill>
                  <a:latin typeface="Source Serif Pro"/>
                  <a:ea typeface="Source Serif Pro"/>
                  <a:cs typeface="Source Serif Pro"/>
                  <a:sym typeface="Source Serif Pro"/>
                </a:rPr>
                <a:t>Eléctricos</a:t>
              </a:r>
              <a:r>
                <a:rPr lang="en-US" sz="3900" b="1" i="0" u="none" strike="noStrike" cap="none" dirty="0">
                  <a:solidFill>
                    <a:srgbClr val="000000"/>
                  </a:solidFill>
                  <a:latin typeface="Source Serif Pro"/>
                  <a:ea typeface="Source Serif Pro"/>
                  <a:cs typeface="Source Serif Pro"/>
                  <a:sym typeface="Source Serif Pro"/>
                </a:rPr>
                <a:t>.</a:t>
              </a:r>
              <a:endParaRPr dirty="0"/>
            </a:p>
          </p:txBody>
        </p:sp>
      </p:grpSp>
      <p:pic>
        <p:nvPicPr>
          <p:cNvPr id="5" name="Google Shape;109;p2">
            <a:extLst>
              <a:ext uri="{FF2B5EF4-FFF2-40B4-BE49-F238E27FC236}">
                <a16:creationId xmlns:a16="http://schemas.microsoft.com/office/drawing/2014/main" id="{A1393E71-5D83-5869-85C0-8CE6A8A212AD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0" y="9766935"/>
            <a:ext cx="18288000" cy="5200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105491" y="1770109"/>
            <a:ext cx="3088774" cy="7996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08805" y="3449962"/>
            <a:ext cx="5670390" cy="5808338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4"/>
          <p:cNvSpPr txBox="1"/>
          <p:nvPr/>
        </p:nvSpPr>
        <p:spPr>
          <a:xfrm>
            <a:off x="633988" y="2213610"/>
            <a:ext cx="14720700" cy="295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796308" marR="0" lvl="1" indent="-398153" algn="just" rtl="0">
              <a:lnSpc>
                <a:spcPct val="13999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88"/>
              <a:buFont typeface="Arial"/>
              <a:buChar char="•"/>
            </a:pPr>
            <a:r>
              <a:rPr lang="en-US" sz="3688" b="0" i="0" u="none" strike="noStrike" cap="none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Puedes revisar el contenido completo y en detalle del "Anexos" del curso , en tu manual del "Módulo 3".</a:t>
            </a:r>
            <a:endParaRPr/>
          </a:p>
          <a:p>
            <a:pPr marL="0" marR="0" lvl="0" indent="0" algn="just" rtl="0">
              <a:lnSpc>
                <a:spcPct val="13999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88" b="0" i="0" u="none" strike="noStrike" cap="none">
              <a:solidFill>
                <a:srgbClr val="000000"/>
              </a:solidFill>
              <a:latin typeface="Source Serif Pro"/>
              <a:ea typeface="Source Serif Pro"/>
              <a:cs typeface="Source Serif Pro"/>
              <a:sym typeface="Source Serif Pro"/>
            </a:endParaRPr>
          </a:p>
          <a:p>
            <a:pPr marL="0" marR="0" lvl="0" indent="0" algn="just" rtl="0">
              <a:lnSpc>
                <a:spcPct val="13999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88" b="0" i="0" u="none" strike="noStrike" cap="none">
              <a:solidFill>
                <a:srgbClr val="000000"/>
              </a:solidFill>
              <a:latin typeface="Source Serif Pro"/>
              <a:ea typeface="Source Serif Pro"/>
              <a:cs typeface="Source Serif Pro"/>
              <a:sym typeface="Source Serif Pro"/>
            </a:endParaRPr>
          </a:p>
        </p:txBody>
      </p:sp>
      <p:sp>
        <p:nvSpPr>
          <p:cNvPr id="152" name="Google Shape;152;p4"/>
          <p:cNvSpPr txBox="1"/>
          <p:nvPr/>
        </p:nvSpPr>
        <p:spPr>
          <a:xfrm>
            <a:off x="7296379" y="1162685"/>
            <a:ext cx="2811810" cy="679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99" b="0" i="0" u="none" strike="noStrike" cap="none">
                <a:solidFill>
                  <a:srgbClr val="000000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1.3 Anexos</a:t>
            </a:r>
            <a:endParaRPr/>
          </a:p>
        </p:txBody>
      </p:sp>
      <p:pic>
        <p:nvPicPr>
          <p:cNvPr id="153" name="Google Shape;153;p4" title="1.3. ANEXOSmp3.mp3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2400" y="1994534"/>
            <a:ext cx="329188" cy="32918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rupo 1">
            <a:extLst>
              <a:ext uri="{FF2B5EF4-FFF2-40B4-BE49-F238E27FC236}">
                <a16:creationId xmlns:a16="http://schemas.microsoft.com/office/drawing/2014/main" id="{82F1A101-E17F-B880-948E-C940F42A7507}"/>
              </a:ext>
            </a:extLst>
          </p:cNvPr>
          <p:cNvGrpSpPr/>
          <p:nvPr/>
        </p:nvGrpSpPr>
        <p:grpSpPr>
          <a:xfrm>
            <a:off x="-3009" y="2892"/>
            <a:ext cx="18291010" cy="1026566"/>
            <a:chOff x="-3009" y="2892"/>
            <a:chExt cx="18291010" cy="1026566"/>
          </a:xfrm>
        </p:grpSpPr>
        <p:pic>
          <p:nvPicPr>
            <p:cNvPr id="3" name="Google Shape;92;p1">
              <a:extLst>
                <a:ext uri="{FF2B5EF4-FFF2-40B4-BE49-F238E27FC236}">
                  <a16:creationId xmlns:a16="http://schemas.microsoft.com/office/drawing/2014/main" id="{A1B80F59-ED9D-6E45-B469-4B9068C18989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-3009" y="2892"/>
              <a:ext cx="18291010" cy="10265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</p:pic>
        <p:sp>
          <p:nvSpPr>
            <p:cNvPr id="4" name="Google Shape;97;p1">
              <a:extLst>
                <a:ext uri="{FF2B5EF4-FFF2-40B4-BE49-F238E27FC236}">
                  <a16:creationId xmlns:a16="http://schemas.microsoft.com/office/drawing/2014/main" id="{A3AB126C-ADBA-7BE8-28FC-AC20F09A1B85}"/>
                </a:ext>
              </a:extLst>
            </p:cNvPr>
            <p:cNvSpPr txBox="1"/>
            <p:nvPr/>
          </p:nvSpPr>
          <p:spPr>
            <a:xfrm>
              <a:off x="585270" y="107668"/>
              <a:ext cx="17114451" cy="6629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900" b="1" i="0" u="none" strike="noStrike" cap="none" dirty="0" err="1">
                  <a:solidFill>
                    <a:srgbClr val="000000"/>
                  </a:solidFill>
                  <a:latin typeface="Source Serif Pro"/>
                  <a:ea typeface="Source Serif Pro"/>
                  <a:cs typeface="Source Serif Pro"/>
                  <a:sym typeface="Source Serif Pro"/>
                </a:rPr>
                <a:t>Curso</a:t>
              </a:r>
              <a:r>
                <a:rPr lang="en-US" sz="3900" b="1" i="0" u="none" strike="noStrike" cap="none" dirty="0">
                  <a:solidFill>
                    <a:srgbClr val="000000"/>
                  </a:solidFill>
                  <a:latin typeface="Source Serif Pro"/>
                  <a:ea typeface="Source Serif Pro"/>
                  <a:cs typeface="Source Serif Pro"/>
                  <a:sym typeface="Source Serif Pro"/>
                </a:rPr>
                <a:t> NFPA70E- </a:t>
              </a:r>
              <a:r>
                <a:rPr lang="en-US" sz="3900" b="1" i="0" u="none" strike="noStrike" cap="none" dirty="0" err="1">
                  <a:solidFill>
                    <a:srgbClr val="000000"/>
                  </a:solidFill>
                  <a:latin typeface="Source Serif Pro"/>
                  <a:ea typeface="Source Serif Pro"/>
                  <a:cs typeface="Source Serif Pro"/>
                  <a:sym typeface="Source Serif Pro"/>
                </a:rPr>
                <a:t>Prevención</a:t>
              </a:r>
              <a:r>
                <a:rPr lang="en-US" sz="3900" b="1" i="0" u="none" strike="noStrike" cap="none" dirty="0">
                  <a:solidFill>
                    <a:srgbClr val="000000"/>
                  </a:solidFill>
                  <a:latin typeface="Source Serif Pro"/>
                  <a:ea typeface="Source Serif Pro"/>
                  <a:cs typeface="Source Serif Pro"/>
                  <a:sym typeface="Source Serif Pro"/>
                </a:rPr>
                <a:t> de </a:t>
              </a:r>
              <a:r>
                <a:rPr lang="en-US" sz="3900" b="1" i="0" u="none" strike="noStrike" cap="none" dirty="0" err="1">
                  <a:solidFill>
                    <a:srgbClr val="000000"/>
                  </a:solidFill>
                  <a:latin typeface="Source Serif Pro"/>
                  <a:ea typeface="Source Serif Pro"/>
                  <a:cs typeface="Source Serif Pro"/>
                  <a:sym typeface="Source Serif Pro"/>
                </a:rPr>
                <a:t>Riesgos</a:t>
              </a:r>
              <a:r>
                <a:rPr lang="en-US" sz="3900" b="1" i="0" u="none" strike="noStrike" cap="none" dirty="0">
                  <a:solidFill>
                    <a:srgbClr val="000000"/>
                  </a:solidFill>
                  <a:latin typeface="Source Serif Pro"/>
                  <a:ea typeface="Source Serif Pro"/>
                  <a:cs typeface="Source Serif Pro"/>
                  <a:sym typeface="Source Serif Pro"/>
                </a:rPr>
                <a:t> </a:t>
              </a:r>
              <a:r>
                <a:rPr lang="en-US" sz="3900" b="1" i="0" u="none" strike="noStrike" cap="none" dirty="0" err="1">
                  <a:solidFill>
                    <a:srgbClr val="000000"/>
                  </a:solidFill>
                  <a:latin typeface="Source Serif Pro"/>
                  <a:ea typeface="Source Serif Pro"/>
                  <a:cs typeface="Source Serif Pro"/>
                  <a:sym typeface="Source Serif Pro"/>
                </a:rPr>
                <a:t>Eléctricos</a:t>
              </a:r>
              <a:r>
                <a:rPr lang="en-US" sz="3900" b="1" i="0" u="none" strike="noStrike" cap="none" dirty="0">
                  <a:solidFill>
                    <a:srgbClr val="000000"/>
                  </a:solidFill>
                  <a:latin typeface="Source Serif Pro"/>
                  <a:ea typeface="Source Serif Pro"/>
                  <a:cs typeface="Source Serif Pro"/>
                  <a:sym typeface="Source Serif Pro"/>
                </a:rPr>
                <a:t>.</a:t>
              </a:r>
              <a:endParaRPr dirty="0"/>
            </a:p>
          </p:txBody>
        </p:sp>
      </p:grpSp>
      <p:pic>
        <p:nvPicPr>
          <p:cNvPr id="5" name="Google Shape;109;p2">
            <a:extLst>
              <a:ext uri="{FF2B5EF4-FFF2-40B4-BE49-F238E27FC236}">
                <a16:creationId xmlns:a16="http://schemas.microsoft.com/office/drawing/2014/main" id="{5749BD30-69C2-FC5A-42D2-9980BF09148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0" y="9766935"/>
            <a:ext cx="18288000" cy="5200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5"/>
          <p:cNvPicPr preferRelativeResize="0"/>
          <p:nvPr/>
        </p:nvPicPr>
        <p:blipFill rotWithShape="1">
          <a:blip r:embed="rId3">
            <a:alphaModFix/>
          </a:blip>
          <a:srcRect t="7865" b="7865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5"/>
          <p:cNvSpPr txBox="1"/>
          <p:nvPr/>
        </p:nvSpPr>
        <p:spPr>
          <a:xfrm>
            <a:off x="707611" y="9397365"/>
            <a:ext cx="17114451" cy="662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 b="1" i="0" u="none" strike="noStrike" cap="none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Fin del Módulo.</a:t>
            </a:r>
            <a:endParaRPr/>
          </a:p>
        </p:txBody>
      </p:sp>
      <p:pic>
        <p:nvPicPr>
          <p:cNvPr id="168" name="Google Shape;168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9257542"/>
            <a:ext cx="18288000" cy="1026566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5"/>
          <p:cNvSpPr txBox="1"/>
          <p:nvPr/>
        </p:nvSpPr>
        <p:spPr>
          <a:xfrm>
            <a:off x="137027" y="9294178"/>
            <a:ext cx="18013946" cy="837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900" b="1" i="0" u="none" strike="noStrike" cap="none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Fin del Módulo.</a:t>
            </a:r>
            <a:endParaRPr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7482B54-0BBC-70CF-3BBC-CF4567044A38}"/>
              </a:ext>
            </a:extLst>
          </p:cNvPr>
          <p:cNvGrpSpPr/>
          <p:nvPr/>
        </p:nvGrpSpPr>
        <p:grpSpPr>
          <a:xfrm>
            <a:off x="-3009" y="2892"/>
            <a:ext cx="18291010" cy="1026566"/>
            <a:chOff x="-3009" y="2892"/>
            <a:chExt cx="18291010" cy="1026566"/>
          </a:xfrm>
        </p:grpSpPr>
        <p:pic>
          <p:nvPicPr>
            <p:cNvPr id="3" name="Google Shape;92;p1">
              <a:extLst>
                <a:ext uri="{FF2B5EF4-FFF2-40B4-BE49-F238E27FC236}">
                  <a16:creationId xmlns:a16="http://schemas.microsoft.com/office/drawing/2014/main" id="{6951062D-73B6-C23E-B0A1-074D689E3A14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-3009" y="2892"/>
              <a:ext cx="18291010" cy="10265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</p:pic>
        <p:sp>
          <p:nvSpPr>
            <p:cNvPr id="4" name="Google Shape;97;p1">
              <a:extLst>
                <a:ext uri="{FF2B5EF4-FFF2-40B4-BE49-F238E27FC236}">
                  <a16:creationId xmlns:a16="http://schemas.microsoft.com/office/drawing/2014/main" id="{328ED794-B63E-2779-01BD-F57B2BA6FAC5}"/>
                </a:ext>
              </a:extLst>
            </p:cNvPr>
            <p:cNvSpPr txBox="1"/>
            <p:nvPr/>
          </p:nvSpPr>
          <p:spPr>
            <a:xfrm>
              <a:off x="585270" y="107668"/>
              <a:ext cx="17114451" cy="6629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900" b="1" i="0" u="none" strike="noStrike" cap="none" dirty="0" err="1">
                  <a:solidFill>
                    <a:srgbClr val="000000"/>
                  </a:solidFill>
                  <a:latin typeface="Source Serif Pro"/>
                  <a:ea typeface="Source Serif Pro"/>
                  <a:cs typeface="Source Serif Pro"/>
                  <a:sym typeface="Source Serif Pro"/>
                </a:rPr>
                <a:t>Curso</a:t>
              </a:r>
              <a:r>
                <a:rPr lang="en-US" sz="3900" b="1" i="0" u="none" strike="noStrike" cap="none" dirty="0">
                  <a:solidFill>
                    <a:srgbClr val="000000"/>
                  </a:solidFill>
                  <a:latin typeface="Source Serif Pro"/>
                  <a:ea typeface="Source Serif Pro"/>
                  <a:cs typeface="Source Serif Pro"/>
                  <a:sym typeface="Source Serif Pro"/>
                </a:rPr>
                <a:t> NFPA70E- </a:t>
              </a:r>
              <a:r>
                <a:rPr lang="en-US" sz="3900" b="1" i="0" u="none" strike="noStrike" cap="none" dirty="0" err="1">
                  <a:solidFill>
                    <a:srgbClr val="000000"/>
                  </a:solidFill>
                  <a:latin typeface="Source Serif Pro"/>
                  <a:ea typeface="Source Serif Pro"/>
                  <a:cs typeface="Source Serif Pro"/>
                  <a:sym typeface="Source Serif Pro"/>
                </a:rPr>
                <a:t>Prevención</a:t>
              </a:r>
              <a:r>
                <a:rPr lang="en-US" sz="3900" b="1" i="0" u="none" strike="noStrike" cap="none" dirty="0">
                  <a:solidFill>
                    <a:srgbClr val="000000"/>
                  </a:solidFill>
                  <a:latin typeface="Source Serif Pro"/>
                  <a:ea typeface="Source Serif Pro"/>
                  <a:cs typeface="Source Serif Pro"/>
                  <a:sym typeface="Source Serif Pro"/>
                </a:rPr>
                <a:t> de </a:t>
              </a:r>
              <a:r>
                <a:rPr lang="en-US" sz="3900" b="1" i="0" u="none" strike="noStrike" cap="none" dirty="0" err="1">
                  <a:solidFill>
                    <a:srgbClr val="000000"/>
                  </a:solidFill>
                  <a:latin typeface="Source Serif Pro"/>
                  <a:ea typeface="Source Serif Pro"/>
                  <a:cs typeface="Source Serif Pro"/>
                  <a:sym typeface="Source Serif Pro"/>
                </a:rPr>
                <a:t>Riesgos</a:t>
              </a:r>
              <a:r>
                <a:rPr lang="en-US" sz="3900" b="1" i="0" u="none" strike="noStrike" cap="none" dirty="0">
                  <a:solidFill>
                    <a:srgbClr val="000000"/>
                  </a:solidFill>
                  <a:latin typeface="Source Serif Pro"/>
                  <a:ea typeface="Source Serif Pro"/>
                  <a:cs typeface="Source Serif Pro"/>
                  <a:sym typeface="Source Serif Pro"/>
                </a:rPr>
                <a:t> </a:t>
              </a:r>
              <a:r>
                <a:rPr lang="en-US" sz="3900" b="1" i="0" u="none" strike="noStrike" cap="none" dirty="0" err="1">
                  <a:solidFill>
                    <a:srgbClr val="000000"/>
                  </a:solidFill>
                  <a:latin typeface="Source Serif Pro"/>
                  <a:ea typeface="Source Serif Pro"/>
                  <a:cs typeface="Source Serif Pro"/>
                  <a:sym typeface="Source Serif Pro"/>
                </a:rPr>
                <a:t>Eléctricos</a:t>
              </a:r>
              <a:r>
                <a:rPr lang="en-US" sz="3900" b="1" i="0" u="none" strike="noStrike" cap="none" dirty="0">
                  <a:solidFill>
                    <a:srgbClr val="000000"/>
                  </a:solidFill>
                  <a:latin typeface="Source Serif Pro"/>
                  <a:ea typeface="Source Serif Pro"/>
                  <a:cs typeface="Source Serif Pro"/>
                  <a:sym typeface="Source Serif Pro"/>
                </a:rPr>
                <a:t>.</a:t>
              </a:r>
              <a:endParaRPr dirty="0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246</Words>
  <Application>Microsoft Macintosh PowerPoint</Application>
  <PresentationFormat>Personalizado</PresentationFormat>
  <Paragraphs>28</Paragraphs>
  <Slides>5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0" baseType="lpstr">
      <vt:lpstr>Calibri</vt:lpstr>
      <vt:lpstr>Source Serif Pro</vt:lpstr>
      <vt:lpstr>Open Sans ExtraBold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Yamilet MARTINEZ CARCAMO</cp:lastModifiedBy>
  <cp:revision>1</cp:revision>
  <dcterms:created xsi:type="dcterms:W3CDTF">2006-08-16T00:00:00Z</dcterms:created>
  <dcterms:modified xsi:type="dcterms:W3CDTF">2022-12-27T20:31:47Z</dcterms:modified>
</cp:coreProperties>
</file>